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Anaheim"/>
      <p:regular r:id="rId33"/>
      <p:bold r:id="rId34"/>
    </p:embeddedFont>
    <p:embeddedFont>
      <p:font typeface="Cairo"/>
      <p:regular r:id="rId35"/>
      <p:bold r:id="rId36"/>
    </p:embeddedFont>
    <p:embeddedFont>
      <p:font typeface="Space Grotesk Medium"/>
      <p:regular r:id="rId37"/>
      <p:bold r:id="rId38"/>
    </p:embeddedFont>
    <p:embeddedFont>
      <p:font typeface="PT Sans"/>
      <p:regular r:id="rId39"/>
      <p:bold r:id="rId40"/>
      <p:italic r:id="rId41"/>
      <p:boldItalic r:id="rId42"/>
    </p:embeddedFont>
    <p:embeddedFont>
      <p:font typeface="Space Grotesk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B85EDE8-12E8-4184-8EC6-FF77887AD3FF}">
  <a:tblStyle styleId="{AB85EDE8-12E8-4184-8EC6-FF77887AD3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.fntdata"/><Relationship Id="rId20" Type="http://schemas.openxmlformats.org/officeDocument/2006/relationships/slide" Target="slides/slide15.xml"/><Relationship Id="rId42" Type="http://schemas.openxmlformats.org/officeDocument/2006/relationships/font" Target="fonts/PTSans-boldItalic.fntdata"/><Relationship Id="rId41" Type="http://schemas.openxmlformats.org/officeDocument/2006/relationships/font" Target="fonts/PTSans-italic.fntdata"/><Relationship Id="rId22" Type="http://schemas.openxmlformats.org/officeDocument/2006/relationships/slide" Target="slides/slide17.xml"/><Relationship Id="rId44" Type="http://schemas.openxmlformats.org/officeDocument/2006/relationships/font" Target="fonts/SpaceGrotesk-bold.fntdata"/><Relationship Id="rId21" Type="http://schemas.openxmlformats.org/officeDocument/2006/relationships/slide" Target="slides/slide16.xml"/><Relationship Id="rId43" Type="http://schemas.openxmlformats.org/officeDocument/2006/relationships/font" Target="fonts/SpaceGrotesk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Anaheim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Cairo-regular.fntdata"/><Relationship Id="rId12" Type="http://schemas.openxmlformats.org/officeDocument/2006/relationships/slide" Target="slides/slide7.xml"/><Relationship Id="rId34" Type="http://schemas.openxmlformats.org/officeDocument/2006/relationships/font" Target="fonts/Anaheim-bold.fntdata"/><Relationship Id="rId15" Type="http://schemas.openxmlformats.org/officeDocument/2006/relationships/slide" Target="slides/slide10.xml"/><Relationship Id="rId37" Type="http://schemas.openxmlformats.org/officeDocument/2006/relationships/font" Target="fonts/SpaceGroteskMedium-regular.fntdata"/><Relationship Id="rId14" Type="http://schemas.openxmlformats.org/officeDocument/2006/relationships/slide" Target="slides/slide9.xml"/><Relationship Id="rId36" Type="http://schemas.openxmlformats.org/officeDocument/2006/relationships/font" Target="fonts/Cairo-bold.fntdata"/><Relationship Id="rId17" Type="http://schemas.openxmlformats.org/officeDocument/2006/relationships/slide" Target="slides/slide12.xml"/><Relationship Id="rId39" Type="http://schemas.openxmlformats.org/officeDocument/2006/relationships/font" Target="fonts/PTSans-regular.fntdata"/><Relationship Id="rId16" Type="http://schemas.openxmlformats.org/officeDocument/2006/relationships/slide" Target="slides/slide11.xml"/><Relationship Id="rId38" Type="http://schemas.openxmlformats.org/officeDocument/2006/relationships/font" Target="fonts/SpaceGrotesk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9c96ec67e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9c96ec67e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9c96ec67e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9c96ec67e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9ca0f2c9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9ca0f2c9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9c96ec67e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9c96ec67e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9d4ee6713f_0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9d4ee6713f_0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9d4ee6713f_0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9d4ee6713f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39f6505cfd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39f6505cfd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9ca0f2c93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9ca0f2c93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39d4ee6713f_0_1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39d4ee6713f_0_1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d44c0c1fc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d44c0c1fc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9b0ffe2d3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9b0ffe2d3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9b0ffe2d3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39b0ffe2d3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9b0ffe2d3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9b0ffe2d3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9c96ec67e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9c96ec67e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2205375"/>
            <a:ext cx="5257800" cy="16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2411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885650"/>
            <a:ext cx="3690600" cy="4686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4076350" y="2296400"/>
            <a:ext cx="3843300" cy="108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4076350" y="3426700"/>
            <a:ext cx="38433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88" name="Google Shape;8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hasCustomPrompt="1" idx="2" type="title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3" type="title"/>
          </p:nvPr>
        </p:nvSpPr>
        <p:spPr>
          <a:xfrm>
            <a:off x="720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5" type="title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6" type="title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7" type="title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720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subTitle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9" type="subTitle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3" type="subTitle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4" type="subTitle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5" type="subTitle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104" name="Google Shape;104;p13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05" name="Google Shape;105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Google Shape;107;p13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08" name="Google Shape;108;p13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15" name="Google Shape;115;p1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20" name="Google Shape;120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2" name="Google Shape;122;p1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23" name="Google Shape;123;p1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5"/>
          <p:cNvSpPr txBox="1"/>
          <p:nvPr>
            <p:ph type="title"/>
          </p:nvPr>
        </p:nvSpPr>
        <p:spPr>
          <a:xfrm>
            <a:off x="3889175" y="1000050"/>
            <a:ext cx="3205500" cy="10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" type="subTitle"/>
          </p:nvPr>
        </p:nvSpPr>
        <p:spPr>
          <a:xfrm>
            <a:off x="3889175" y="2131950"/>
            <a:ext cx="4185300" cy="20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6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29" name="Google Shape;129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16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32" name="Google Shape;132;p1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6"/>
          <p:cNvSpPr txBox="1"/>
          <p:nvPr>
            <p:ph type="title"/>
          </p:nvPr>
        </p:nvSpPr>
        <p:spPr>
          <a:xfrm>
            <a:off x="713225" y="707075"/>
            <a:ext cx="2345400" cy="9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713225" y="1606775"/>
            <a:ext cx="2345400" cy="11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16"/>
          <p:cNvSpPr/>
          <p:nvPr>
            <p:ph idx="2" type="pic"/>
          </p:nvPr>
        </p:nvSpPr>
        <p:spPr>
          <a:xfrm>
            <a:off x="5588500" y="539500"/>
            <a:ext cx="2801100" cy="4064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7" name="Google Shape;137;p16"/>
          <p:cNvSpPr/>
          <p:nvPr>
            <p:ph idx="3" type="pic"/>
          </p:nvPr>
        </p:nvSpPr>
        <p:spPr>
          <a:xfrm>
            <a:off x="3171450" y="539500"/>
            <a:ext cx="2304300" cy="2285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8" name="Google Shape;138;p16"/>
          <p:cNvSpPr/>
          <p:nvPr>
            <p:ph idx="4" type="pic"/>
          </p:nvPr>
        </p:nvSpPr>
        <p:spPr>
          <a:xfrm>
            <a:off x="317145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9" name="Google Shape;139;p16"/>
          <p:cNvSpPr/>
          <p:nvPr>
            <p:ph idx="5" type="pic"/>
          </p:nvPr>
        </p:nvSpPr>
        <p:spPr>
          <a:xfrm>
            <a:off x="75440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7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42" name="Google Shape;142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7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45" name="Google Shape;145;p1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1" type="subTitle"/>
          </p:nvPr>
        </p:nvSpPr>
        <p:spPr>
          <a:xfrm>
            <a:off x="719975" y="1164450"/>
            <a:ext cx="3748800" cy="11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3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8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51" name="Google Shape;151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3" name="Google Shape;153;p18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54" name="Google Shape;154;p1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719975" y="1393800"/>
            <a:ext cx="50154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60" name="Google Shape;160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2" name="Google Shape;162;p19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63" name="Google Shape;163;p1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865525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2" type="subTitle"/>
          </p:nvPr>
        </p:nvSpPr>
        <p:spPr>
          <a:xfrm>
            <a:off x="3433873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3" type="subTitle"/>
          </p:nvPr>
        </p:nvSpPr>
        <p:spPr>
          <a:xfrm>
            <a:off x="6002228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4" type="subTitle"/>
          </p:nvPr>
        </p:nvSpPr>
        <p:spPr>
          <a:xfrm>
            <a:off x="865525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5" type="subTitle"/>
          </p:nvPr>
        </p:nvSpPr>
        <p:spPr>
          <a:xfrm>
            <a:off x="3433878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6" type="subTitle"/>
          </p:nvPr>
        </p:nvSpPr>
        <p:spPr>
          <a:xfrm>
            <a:off x="6002231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74" name="Google Shape;174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6" name="Google Shape;176;p20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77" name="Google Shape;177;p2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1" type="subTitle"/>
          </p:nvPr>
        </p:nvSpPr>
        <p:spPr>
          <a:xfrm>
            <a:off x="1225674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2" type="subTitle"/>
          </p:nvPr>
        </p:nvSpPr>
        <p:spPr>
          <a:xfrm>
            <a:off x="5052125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3" type="subTitle"/>
          </p:nvPr>
        </p:nvSpPr>
        <p:spPr>
          <a:xfrm>
            <a:off x="1225674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4" type="subTitle"/>
          </p:nvPr>
        </p:nvSpPr>
        <p:spPr>
          <a:xfrm>
            <a:off x="5052125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5" type="subTitle"/>
          </p:nvPr>
        </p:nvSpPr>
        <p:spPr>
          <a:xfrm>
            <a:off x="1225675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6" type="subTitle"/>
          </p:nvPr>
        </p:nvSpPr>
        <p:spPr>
          <a:xfrm>
            <a:off x="1225675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7" type="subTitle"/>
          </p:nvPr>
        </p:nvSpPr>
        <p:spPr>
          <a:xfrm>
            <a:off x="5052099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7" name="Google Shape;187;p20"/>
          <p:cNvSpPr txBox="1"/>
          <p:nvPr>
            <p:ph idx="8" type="subTitle"/>
          </p:nvPr>
        </p:nvSpPr>
        <p:spPr>
          <a:xfrm>
            <a:off x="5052099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1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90" name="Google Shape;190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21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93" name="Google Shape;193;p21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" name="Google Shape;196;p21"/>
          <p:cNvSpPr txBox="1"/>
          <p:nvPr>
            <p:ph idx="1" type="subTitle"/>
          </p:nvPr>
        </p:nvSpPr>
        <p:spPr>
          <a:xfrm>
            <a:off x="11620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21"/>
          <p:cNvSpPr txBox="1"/>
          <p:nvPr>
            <p:ph idx="2" type="subTitle"/>
          </p:nvPr>
        </p:nvSpPr>
        <p:spPr>
          <a:xfrm>
            <a:off x="3782975" y="1656925"/>
            <a:ext cx="1972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3" type="subTitle"/>
          </p:nvPr>
        </p:nvSpPr>
        <p:spPr>
          <a:xfrm>
            <a:off x="11620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21"/>
          <p:cNvSpPr txBox="1"/>
          <p:nvPr>
            <p:ph idx="4" type="subTitle"/>
          </p:nvPr>
        </p:nvSpPr>
        <p:spPr>
          <a:xfrm>
            <a:off x="378297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21"/>
          <p:cNvSpPr txBox="1"/>
          <p:nvPr>
            <p:ph idx="5" type="subTitle"/>
          </p:nvPr>
        </p:nvSpPr>
        <p:spPr>
          <a:xfrm>
            <a:off x="64039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6" type="subTitle"/>
          </p:nvPr>
        </p:nvSpPr>
        <p:spPr>
          <a:xfrm>
            <a:off x="64039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7" type="subTitle"/>
          </p:nvPr>
        </p:nvSpPr>
        <p:spPr>
          <a:xfrm>
            <a:off x="1162025" y="1359241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3" name="Google Shape;203;p21"/>
          <p:cNvSpPr txBox="1"/>
          <p:nvPr>
            <p:ph idx="8" type="subTitle"/>
          </p:nvPr>
        </p:nvSpPr>
        <p:spPr>
          <a:xfrm>
            <a:off x="3782975" y="1359241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4" name="Google Shape;204;p21"/>
          <p:cNvSpPr txBox="1"/>
          <p:nvPr>
            <p:ph idx="9" type="subTitle"/>
          </p:nvPr>
        </p:nvSpPr>
        <p:spPr>
          <a:xfrm>
            <a:off x="6403925" y="1359241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5" name="Google Shape;205;p21"/>
          <p:cNvSpPr txBox="1"/>
          <p:nvPr>
            <p:ph idx="13" type="subTitle"/>
          </p:nvPr>
        </p:nvSpPr>
        <p:spPr>
          <a:xfrm>
            <a:off x="1162025" y="3086317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14" type="subTitle"/>
          </p:nvPr>
        </p:nvSpPr>
        <p:spPr>
          <a:xfrm>
            <a:off x="3782975" y="3086317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idx="15" type="subTitle"/>
          </p:nvPr>
        </p:nvSpPr>
        <p:spPr>
          <a:xfrm>
            <a:off x="6403925" y="3086317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hasCustomPrompt="1" type="title"/>
          </p:nvPr>
        </p:nvSpPr>
        <p:spPr>
          <a:xfrm>
            <a:off x="1200575" y="2266166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/>
          <p:nvPr>
            <p:ph idx="1" type="subTitle"/>
          </p:nvPr>
        </p:nvSpPr>
        <p:spPr>
          <a:xfrm>
            <a:off x="1200575" y="2948884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hasCustomPrompt="1" idx="2" type="title"/>
          </p:nvPr>
        </p:nvSpPr>
        <p:spPr>
          <a:xfrm>
            <a:off x="1200575" y="977950"/>
            <a:ext cx="2739300" cy="666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2" name="Google Shape;212;p22"/>
          <p:cNvSpPr txBox="1"/>
          <p:nvPr>
            <p:ph idx="3" type="subTitle"/>
          </p:nvPr>
        </p:nvSpPr>
        <p:spPr>
          <a:xfrm>
            <a:off x="1200575" y="1669422"/>
            <a:ext cx="27393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hasCustomPrompt="1" idx="4" type="title"/>
          </p:nvPr>
        </p:nvSpPr>
        <p:spPr>
          <a:xfrm>
            <a:off x="1200575" y="3555582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4" name="Google Shape;214;p22"/>
          <p:cNvSpPr txBox="1"/>
          <p:nvPr>
            <p:ph idx="5" type="subTitle"/>
          </p:nvPr>
        </p:nvSpPr>
        <p:spPr>
          <a:xfrm>
            <a:off x="1200575" y="4238300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pic>
        <p:nvPicPr>
          <p:cNvPr id="215" name="Google Shape;21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713225" y="747263"/>
            <a:ext cx="3281700" cy="9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" type="subTitle"/>
          </p:nvPr>
        </p:nvSpPr>
        <p:spPr>
          <a:xfrm>
            <a:off x="713225" y="1584449"/>
            <a:ext cx="32817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19" name="Google Shape;21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713225" y="3410538"/>
            <a:ext cx="32787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endParaRPr b="1" sz="1000" u="sng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23" name="Google Shape;223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5" name="Google Shape;225;p24"/>
          <p:cNvGrpSpPr/>
          <p:nvPr/>
        </p:nvGrpSpPr>
        <p:grpSpPr>
          <a:xfrm rot="756538">
            <a:off x="-1069833" y="-1842572"/>
            <a:ext cx="4574157" cy="3479412"/>
            <a:chOff x="1522650" y="1117750"/>
            <a:chExt cx="4574075" cy="3479350"/>
          </a:xfrm>
        </p:grpSpPr>
        <p:sp>
          <p:nvSpPr>
            <p:cNvPr id="226" name="Google Shape;226;p2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5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30" name="Google Shape;230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2" name="Google Shape;232;p25"/>
          <p:cNvGrpSpPr/>
          <p:nvPr/>
        </p:nvGrpSpPr>
        <p:grpSpPr>
          <a:xfrm>
            <a:off x="-1845124" y="-2180828"/>
            <a:ext cx="12652562" cy="9877041"/>
            <a:chOff x="-1845124" y="-2180828"/>
            <a:chExt cx="12652562" cy="9877041"/>
          </a:xfrm>
        </p:grpSpPr>
        <p:grpSp>
          <p:nvGrpSpPr>
            <p:cNvPr id="233" name="Google Shape;233;p25"/>
            <p:cNvGrpSpPr/>
            <p:nvPr/>
          </p:nvGrpSpPr>
          <p:grpSpPr>
            <a:xfrm>
              <a:off x="-1845124" y="-2180828"/>
              <a:ext cx="4574075" cy="3479350"/>
              <a:chOff x="1522650" y="1117750"/>
              <a:chExt cx="4574075" cy="347935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25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237" name="Google Shape;237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8" name="Google Shape;1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090229"/>
            <a:ext cx="7704000" cy="3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" name="Google Shape;22;p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23" name="Google Shape;23;p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11639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808050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1808050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911639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1" name="Google Shape;31;p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32" name="Google Shape;32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" name="Google Shape;34;p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35" name="Google Shape;35;p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" name="Google Shape;39;p6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40" name="Google Shape;4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oogle Shape;42;p6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43" name="Google Shape;43;p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11975" y="829350"/>
            <a:ext cx="3993300" cy="9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811975" y="1878550"/>
            <a:ext cx="39933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8" name="Google Shape;48;p7"/>
          <p:cNvSpPr/>
          <p:nvPr>
            <p:ph idx="2" type="pic"/>
          </p:nvPr>
        </p:nvSpPr>
        <p:spPr>
          <a:xfrm>
            <a:off x="5088475" y="770400"/>
            <a:ext cx="3081600" cy="3602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49" name="Google Shape;49;p7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50" name="Google Shape;50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" name="Google Shape;52;p7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53" name="Google Shape;53;p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0" y="0"/>
            <a:ext cx="9143991" cy="5143500"/>
            <a:chOff x="10" y="0"/>
            <a:chExt cx="9143991" cy="5143500"/>
          </a:xfrm>
        </p:grpSpPr>
        <p:pic>
          <p:nvPicPr>
            <p:cNvPr id="57" name="Google Shape;57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416200" y="2886625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9" name="Google Shape;59;p8"/>
          <p:cNvGrpSpPr/>
          <p:nvPr/>
        </p:nvGrpSpPr>
        <p:grpSpPr>
          <a:xfrm rot="756538">
            <a:off x="5159567" y="-1927047"/>
            <a:ext cx="4574157" cy="3479412"/>
            <a:chOff x="1522650" y="1117750"/>
            <a:chExt cx="4574075" cy="3479350"/>
          </a:xfrm>
        </p:grpSpPr>
        <p:sp>
          <p:nvSpPr>
            <p:cNvPr id="60" name="Google Shape;60;p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8"/>
          <p:cNvSpPr txBox="1"/>
          <p:nvPr>
            <p:ph type="title"/>
          </p:nvPr>
        </p:nvSpPr>
        <p:spPr>
          <a:xfrm>
            <a:off x="3830000" y="17164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9"/>
          <p:cNvGrpSpPr/>
          <p:nvPr/>
        </p:nvGrpSpPr>
        <p:grpSpPr>
          <a:xfrm rot="756538">
            <a:off x="-714808" y="-2409347"/>
            <a:ext cx="4574157" cy="3479412"/>
            <a:chOff x="1522650" y="1117750"/>
            <a:chExt cx="4574075" cy="3479350"/>
          </a:xfrm>
        </p:grpSpPr>
        <p:sp>
          <p:nvSpPr>
            <p:cNvPr id="65" name="Google Shape;65;p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68" name="Google Shape;68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9"/>
          <p:cNvSpPr txBox="1"/>
          <p:nvPr>
            <p:ph type="title"/>
          </p:nvPr>
        </p:nvSpPr>
        <p:spPr>
          <a:xfrm>
            <a:off x="713225" y="15289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713225" y="3640050"/>
            <a:ext cx="48729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720000" y="4014450"/>
            <a:ext cx="57132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" name="Google Shape;75;p1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76" name="Google Shape;7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oogle Shape;78;p10"/>
          <p:cNvGrpSpPr/>
          <p:nvPr/>
        </p:nvGrpSpPr>
        <p:grpSpPr>
          <a:xfrm>
            <a:off x="-896231" y="-2525369"/>
            <a:ext cx="11703669" cy="10221582"/>
            <a:chOff x="-896231" y="-2525369"/>
            <a:chExt cx="11703669" cy="10221582"/>
          </a:xfrm>
        </p:grpSpPr>
        <p:grpSp>
          <p:nvGrpSpPr>
            <p:cNvPr id="79" name="Google Shape;79;p10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80" name="Google Shape;80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10"/>
            <p:cNvGrpSpPr/>
            <p:nvPr/>
          </p:nvGrpSpPr>
          <p:grpSpPr>
            <a:xfrm>
              <a:off x="-896231" y="-2525369"/>
              <a:ext cx="4573618" cy="3479002"/>
              <a:chOff x="1522650" y="1117750"/>
              <a:chExt cx="4574075" cy="3479350"/>
            </a:xfrm>
          </p:grpSpPr>
          <p:sp>
            <p:nvSpPr>
              <p:cNvPr id="83" name="Google Shape;83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hyperlink" Target="https://github.com/nashitakhandaker/CaseStudy1.git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6"/>
          <p:cNvGrpSpPr/>
          <p:nvPr/>
        </p:nvGrpSpPr>
        <p:grpSpPr>
          <a:xfrm rot="756538">
            <a:off x="-943408" y="-1494947"/>
            <a:ext cx="4574157" cy="3479412"/>
            <a:chOff x="1522650" y="1117750"/>
            <a:chExt cx="4574075" cy="3479350"/>
          </a:xfrm>
        </p:grpSpPr>
        <p:sp>
          <p:nvSpPr>
            <p:cNvPr id="244" name="Google Shape;244;p2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57388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 txBox="1"/>
          <p:nvPr>
            <p:ph type="ctrTitle"/>
          </p:nvPr>
        </p:nvSpPr>
        <p:spPr>
          <a:xfrm>
            <a:off x="350950" y="2283200"/>
            <a:ext cx="6407100" cy="153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Employee Attrition Analysis for Frito Lay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539025" y="3906750"/>
            <a:ext cx="40131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MSDS 6306 – Doing Data Science</a:t>
            </a:r>
            <a:endParaRPr sz="17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  <a:latin typeface="Space Grotesk"/>
                <a:ea typeface="Space Grotesk"/>
                <a:cs typeface="Space Grotesk"/>
                <a:sym typeface="Space Grotesk"/>
              </a:rPr>
              <a:t>Nashita Khandaker</a:t>
            </a:r>
            <a:endParaRPr sz="1700">
              <a:solidFill>
                <a:schemeClr val="lt2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Income</a:t>
            </a:r>
            <a:endParaRPr/>
          </a:p>
        </p:txBody>
      </p:sp>
      <p:sp>
        <p:nvSpPr>
          <p:cNvPr id="352" name="Google Shape;352;p35"/>
          <p:cNvSpPr txBox="1"/>
          <p:nvPr>
            <p:ph idx="3" type="subTitle"/>
          </p:nvPr>
        </p:nvSpPr>
        <p:spPr>
          <a:xfrm>
            <a:off x="5440500" y="1334775"/>
            <a:ext cx="27474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Lower-paid employees are more likely to leave — competitive pay and growth paths can improve retention.</a:t>
            </a:r>
            <a:endParaRPr sz="1800"/>
          </a:p>
        </p:txBody>
      </p:sp>
      <p:pic>
        <p:nvPicPr>
          <p:cNvPr id="353" name="Google Shape;353;p35" title="revise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425" y="1213863"/>
            <a:ext cx="3886801" cy="285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" name="Google Shape;35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6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360" name="Google Shape;360;p36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61" name="Google Shape;361;p36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62" name="Google Shape;362;p3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 Process</a:t>
            </a:r>
            <a:endParaRPr/>
          </a:p>
        </p:txBody>
      </p:sp>
      <p:sp>
        <p:nvSpPr>
          <p:cNvPr id="369" name="Google Shape;369;p37"/>
          <p:cNvSpPr/>
          <p:nvPr/>
        </p:nvSpPr>
        <p:spPr>
          <a:xfrm>
            <a:off x="2164963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0" name="Google Shape;370;p37"/>
          <p:cNvGrpSpPr/>
          <p:nvPr/>
        </p:nvGrpSpPr>
        <p:grpSpPr>
          <a:xfrm>
            <a:off x="571536" y="1957150"/>
            <a:ext cx="1755000" cy="1897977"/>
            <a:chOff x="571536" y="1957150"/>
            <a:chExt cx="1755000" cy="1897977"/>
          </a:xfrm>
        </p:grpSpPr>
        <p:sp>
          <p:nvSpPr>
            <p:cNvPr id="371" name="Google Shape;371;p37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7"/>
            <p:cNvSpPr txBox="1"/>
            <p:nvPr/>
          </p:nvSpPr>
          <p:spPr>
            <a:xfrm>
              <a:off x="1234375" y="2022825"/>
              <a:ext cx="429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3" name="Google Shape;373;p37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Data Preparation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4" name="Google Shape;374;p37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Cleaning dataset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5" name="Google Shape;375;p37"/>
          <p:cNvGrpSpPr/>
          <p:nvPr/>
        </p:nvGrpSpPr>
        <p:grpSpPr>
          <a:xfrm>
            <a:off x="2699423" y="1957150"/>
            <a:ext cx="1709103" cy="1897977"/>
            <a:chOff x="2699423" y="1957150"/>
            <a:chExt cx="1709103" cy="1897977"/>
          </a:xfrm>
        </p:grpSpPr>
        <p:sp>
          <p:nvSpPr>
            <p:cNvPr id="376" name="Google Shape;376;p37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7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Model Training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8" name="Google Shape;378;p37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K-Nearest Neighbor vs. Naive Bayes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9" name="Google Shape;379;p37"/>
            <p:cNvSpPr txBox="1"/>
            <p:nvPr/>
          </p:nvSpPr>
          <p:spPr>
            <a:xfrm>
              <a:off x="3329823" y="20228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0" name="Google Shape;380;p37"/>
          <p:cNvGrpSpPr/>
          <p:nvPr/>
        </p:nvGrpSpPr>
        <p:grpSpPr>
          <a:xfrm>
            <a:off x="4781408" y="1957150"/>
            <a:ext cx="1709106" cy="1897975"/>
            <a:chOff x="4781408" y="1957150"/>
            <a:chExt cx="1709106" cy="1897975"/>
          </a:xfrm>
        </p:grpSpPr>
        <p:sp>
          <p:nvSpPr>
            <p:cNvPr id="381" name="Google Shape;381;p37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82" name="Google Shape;382;p37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Evaluation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3" name="Google Shape;383;p37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Several metrics for analysis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4" name="Google Shape;384;p37"/>
            <p:cNvSpPr txBox="1"/>
            <p:nvPr/>
          </p:nvSpPr>
          <p:spPr>
            <a:xfrm>
              <a:off x="5417558" y="2005949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5" name="Google Shape;385;p37"/>
          <p:cNvGrpSpPr/>
          <p:nvPr/>
        </p:nvGrpSpPr>
        <p:grpSpPr>
          <a:xfrm>
            <a:off x="6863386" y="1957150"/>
            <a:ext cx="1709102" cy="1897977"/>
            <a:chOff x="6863386" y="1957150"/>
            <a:chExt cx="1709102" cy="1897977"/>
          </a:xfrm>
        </p:grpSpPr>
        <p:sp>
          <p:nvSpPr>
            <p:cNvPr id="386" name="Google Shape;386;p37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7"/>
            <p:cNvSpPr txBox="1"/>
            <p:nvPr/>
          </p:nvSpPr>
          <p:spPr>
            <a:xfrm>
              <a:off x="68633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Best Model Selection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8" name="Google Shape;388;p37"/>
            <p:cNvSpPr txBox="1"/>
            <p:nvPr/>
          </p:nvSpPr>
          <p:spPr>
            <a:xfrm>
              <a:off x="6863386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NB based on performance summary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9" name="Google Shape;389;p37"/>
            <p:cNvSpPr txBox="1"/>
            <p:nvPr/>
          </p:nvSpPr>
          <p:spPr>
            <a:xfrm>
              <a:off x="7499536" y="2005949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90" name="Google Shape;390;p37"/>
          <p:cNvSpPr/>
          <p:nvPr/>
        </p:nvSpPr>
        <p:spPr>
          <a:xfrm>
            <a:off x="4337175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7"/>
          <p:cNvSpPr/>
          <p:nvPr/>
        </p:nvSpPr>
        <p:spPr>
          <a:xfrm>
            <a:off x="6419150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Summary</a:t>
            </a:r>
            <a:endParaRPr/>
          </a:p>
        </p:txBody>
      </p:sp>
      <p:graphicFrame>
        <p:nvGraphicFramePr>
          <p:cNvPr id="397" name="Google Shape;397;p38"/>
          <p:cNvGraphicFramePr/>
          <p:nvPr/>
        </p:nvGraphicFramePr>
        <p:xfrm>
          <a:off x="2013363" y="11049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{AB85EDE8-12E8-4184-8EC6-FF77887AD3FF}</a:tableStyleId>
              </a:tblPr>
              <a:tblGrid>
                <a:gridCol w="1705750"/>
                <a:gridCol w="1705750"/>
                <a:gridCol w="1705750"/>
              </a:tblGrid>
              <a:tr h="42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Metric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KNN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Naive Bayes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Accuracy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63.8%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74.7%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Sensitivity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70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.97%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64.52%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Specificity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62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.24%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76.92%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Precision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28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.95%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37.74%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F1 Score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41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47.8%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Balanced Accuracy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66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.66%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70.72%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Kappa Statistic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0.2117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0.3243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39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Model</a:t>
            </a:r>
            <a:endParaRPr/>
          </a:p>
        </p:txBody>
      </p:sp>
      <p:sp>
        <p:nvSpPr>
          <p:cNvPr id="404" name="Google Shape;404;p39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405" name="Google Shape;405;p39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06" name="Google Shape;406;p3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graphicFrame>
        <p:nvGraphicFramePr>
          <p:cNvPr id="413" name="Google Shape;413;p40"/>
          <p:cNvGraphicFramePr/>
          <p:nvPr/>
        </p:nvGraphicFramePr>
        <p:xfrm>
          <a:off x="2274775" y="1737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{AB85EDE8-12E8-4184-8EC6-FF77887AD3FF}</a:tableStyleId>
              </a:tblPr>
              <a:tblGrid>
                <a:gridCol w="1531475"/>
                <a:gridCol w="1531475"/>
                <a:gridCol w="1531475"/>
              </a:tblGrid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Metric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Predicted No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Predicted 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Actual No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110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11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Actual 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33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414" name="Google Shape;414;p40"/>
          <p:cNvSpPr txBox="1"/>
          <p:nvPr/>
        </p:nvSpPr>
        <p:spPr>
          <a:xfrm>
            <a:off x="3806250" y="3878250"/>
            <a:ext cx="303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‘Positive’ Class = Yes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Cost Savings</a:t>
            </a:r>
            <a:endParaRPr/>
          </a:p>
        </p:txBody>
      </p:sp>
      <p:graphicFrame>
        <p:nvGraphicFramePr>
          <p:cNvPr id="420" name="Google Shape;420;p41"/>
          <p:cNvGraphicFramePr/>
          <p:nvPr/>
        </p:nvGraphicFramePr>
        <p:xfrm>
          <a:off x="1919713" y="13745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{AB85EDE8-12E8-4184-8EC6-FF77887AD3FF}</a:tableStyleId>
              </a:tblPr>
              <a:tblGrid>
                <a:gridCol w="2652275"/>
                <a:gridCol w="2652275"/>
              </a:tblGrid>
              <a:tr h="4132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Assumption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Value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2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Average Salary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$76,683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2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Replacement Cost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100% of salary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Incentive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$200 / employee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Retention Effect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10%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277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Model Sensitivity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64.5%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421" name="Google Shape;421;p41"/>
          <p:cNvSpPr txBox="1"/>
          <p:nvPr/>
        </p:nvSpPr>
        <p:spPr>
          <a:xfrm>
            <a:off x="1919725" y="4146425"/>
            <a:ext cx="6415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   </a:t>
            </a:r>
            <a:r>
              <a:rPr lang="en" sz="2000">
                <a:solidFill>
                  <a:schemeClr val="dk1"/>
                </a:solidFill>
                <a:highlight>
                  <a:schemeClr val="dk2"/>
                </a:highlight>
                <a:latin typeface="Space Grotesk"/>
                <a:ea typeface="Space Grotesk"/>
                <a:cs typeface="Space Grotesk"/>
                <a:sym typeface="Space Grotesk"/>
              </a:rPr>
              <a:t> </a:t>
            </a:r>
            <a:r>
              <a:rPr lang="en" sz="2000">
                <a:solidFill>
                  <a:schemeClr val="dk1"/>
                </a:solidFill>
                <a:highlight>
                  <a:schemeClr val="dk2"/>
                </a:highlight>
                <a:latin typeface="Space Grotesk"/>
                <a:ea typeface="Space Grotesk"/>
                <a:cs typeface="Space Grotesk"/>
                <a:sym typeface="Space Grotesk"/>
              </a:rPr>
              <a:t>Estimated Net Savings</a:t>
            </a:r>
            <a:r>
              <a:rPr lang="en" sz="2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rPr>
              <a:t> ≈ $675K / year</a:t>
            </a:r>
            <a:endParaRPr sz="2000">
              <a:solidFill>
                <a:schemeClr val="dk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</a:t>
            </a:r>
            <a:endParaRPr/>
          </a:p>
        </p:txBody>
      </p:sp>
      <p:sp>
        <p:nvSpPr>
          <p:cNvPr id="428" name="Google Shape;428;p4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429" name="Google Shape;429;p4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30" name="Google Shape;430;p4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437" name="Google Shape;437;p43"/>
          <p:cNvSpPr txBox="1"/>
          <p:nvPr/>
        </p:nvSpPr>
        <p:spPr>
          <a:xfrm>
            <a:off x="919925" y="1240250"/>
            <a:ext cx="68718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7 in 10 true leavers detected → enables early HR intervention</a:t>
            </a:r>
            <a:endParaRPr sz="1500">
              <a:latin typeface="Cairo"/>
              <a:ea typeface="Cairo"/>
              <a:cs typeface="Cairo"/>
              <a:sym typeface="Cair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Reduced turnover risk: proactive outreach before resignation</a:t>
            </a:r>
            <a:endParaRPr sz="1500">
              <a:latin typeface="Cairo"/>
              <a:ea typeface="Cairo"/>
              <a:cs typeface="Cairo"/>
              <a:sym typeface="Cair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Strategic benefit: data-driven retention and workforce planning</a:t>
            </a:r>
            <a:endParaRPr sz="1500"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4"/>
          <p:cNvSpPr txBox="1"/>
          <p:nvPr>
            <p:ph type="title"/>
          </p:nvPr>
        </p:nvSpPr>
        <p:spPr>
          <a:xfrm>
            <a:off x="720000" y="9255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Thank you!</a:t>
            </a:r>
            <a:endParaRPr sz="5500"/>
          </a:p>
        </p:txBody>
      </p:sp>
      <p:pic>
        <p:nvPicPr>
          <p:cNvPr id="443" name="Google Shape;44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368" y="3081342"/>
            <a:ext cx="3471821" cy="150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812" y="3081342"/>
            <a:ext cx="3480197" cy="150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7368" y="1258450"/>
            <a:ext cx="3471821" cy="1734078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4"/>
          <p:cNvSpPr txBox="1"/>
          <p:nvPr/>
        </p:nvSpPr>
        <p:spPr>
          <a:xfrm>
            <a:off x="889700" y="1920363"/>
            <a:ext cx="4131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Presentation: 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https://youtu.be/FpO10GJcLcA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Git: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r>
              <a:rPr lang="en" sz="1200" u="sng">
                <a:solidFill>
                  <a:schemeClr val="hlink"/>
                </a:solidFill>
                <a:latin typeface="Cairo"/>
                <a:ea typeface="Cairo"/>
                <a:cs typeface="Cairo"/>
                <a:sym typeface="Cairo"/>
                <a:hlinkClick r:id="rId6"/>
              </a:rPr>
              <a:t>https://github.com/nashitakhandaker/CaseStudy1.git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Email: 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nkhandaker@smu.edu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254" name="Google Shape;254;p27"/>
          <p:cNvSpPr txBox="1"/>
          <p:nvPr>
            <p:ph idx="2" type="title"/>
          </p:nvPr>
        </p:nvSpPr>
        <p:spPr>
          <a:xfrm>
            <a:off x="720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5" name="Google Shape;255;p27"/>
          <p:cNvSpPr txBox="1"/>
          <p:nvPr>
            <p:ph idx="3" type="title"/>
          </p:nvPr>
        </p:nvSpPr>
        <p:spPr>
          <a:xfrm>
            <a:off x="720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6" name="Google Shape;256;p27"/>
          <p:cNvSpPr txBox="1"/>
          <p:nvPr>
            <p:ph idx="4" type="title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7" name="Google Shape;257;p27"/>
          <p:cNvSpPr txBox="1"/>
          <p:nvPr>
            <p:ph idx="5" type="title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58" name="Google Shape;258;p27"/>
          <p:cNvSpPr txBox="1"/>
          <p:nvPr>
            <p:ph idx="6" type="title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9" name="Google Shape;259;p27"/>
          <p:cNvSpPr txBox="1"/>
          <p:nvPr>
            <p:ph idx="7" type="title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60" name="Google Shape;260;p27"/>
          <p:cNvSpPr txBox="1"/>
          <p:nvPr>
            <p:ph idx="1" type="subTitle"/>
          </p:nvPr>
        </p:nvSpPr>
        <p:spPr>
          <a:xfrm>
            <a:off x="720000" y="2026450"/>
            <a:ext cx="21222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261" name="Google Shape;261;p27"/>
          <p:cNvSpPr txBox="1"/>
          <p:nvPr>
            <p:ph idx="8" type="subTitle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262" name="Google Shape;262;p27"/>
          <p:cNvSpPr txBox="1"/>
          <p:nvPr>
            <p:ph idx="9" type="subTitle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263" name="Google Shape;263;p27"/>
          <p:cNvSpPr txBox="1"/>
          <p:nvPr>
            <p:ph idx="13" type="subTitle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264" name="Google Shape;264;p27"/>
          <p:cNvSpPr txBox="1"/>
          <p:nvPr>
            <p:ph idx="14" type="subTitle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Model</a:t>
            </a:r>
            <a:endParaRPr/>
          </a:p>
        </p:txBody>
      </p:sp>
      <p:sp>
        <p:nvSpPr>
          <p:cNvPr id="265" name="Google Shape;265;p27"/>
          <p:cNvSpPr txBox="1"/>
          <p:nvPr>
            <p:ph idx="15" type="subTitle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8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272" name="Google Shape;272;p28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73" name="Google Shape;273;p28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274" name="Google Shape;274;p2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"/>
          <p:cNvSpPr txBox="1"/>
          <p:nvPr>
            <p:ph idx="4" type="subTitle"/>
          </p:nvPr>
        </p:nvSpPr>
        <p:spPr>
          <a:xfrm>
            <a:off x="4945589" y="1060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</p:txBody>
      </p:sp>
      <p:sp>
        <p:nvSpPr>
          <p:cNvPr id="281" name="Google Shape;281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82" name="Google Shape;282;p29"/>
          <p:cNvSpPr txBox="1"/>
          <p:nvPr>
            <p:ph idx="2" type="subTitle"/>
          </p:nvPr>
        </p:nvSpPr>
        <p:spPr>
          <a:xfrm>
            <a:off x="5063675" y="1432887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Employee attrition is costly — replacing a single employee can cost 50–400% of their annual salary. Frito Lay seeks to understand what drives turnover and how to proactively retain valuable talent.</a:t>
            </a:r>
            <a:endParaRPr/>
          </a:p>
        </p:txBody>
      </p:sp>
      <p:sp>
        <p:nvSpPr>
          <p:cNvPr id="283" name="Google Shape;283;p29"/>
          <p:cNvSpPr txBox="1"/>
          <p:nvPr>
            <p:ph idx="3" type="subTitle"/>
          </p:nvPr>
        </p:nvSpPr>
        <p:spPr>
          <a:xfrm>
            <a:off x="4945600" y="28906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</a:t>
            </a:r>
            <a:endParaRPr/>
          </a:p>
        </p:txBody>
      </p:sp>
      <p:grpSp>
        <p:nvGrpSpPr>
          <p:cNvPr id="284" name="Google Shape;284;p29"/>
          <p:cNvGrpSpPr/>
          <p:nvPr/>
        </p:nvGrpSpPr>
        <p:grpSpPr>
          <a:xfrm>
            <a:off x="3114304" y="4472486"/>
            <a:ext cx="2976857" cy="671017"/>
            <a:chOff x="2658741" y="4097347"/>
            <a:chExt cx="1304609" cy="294074"/>
          </a:xfrm>
        </p:grpSpPr>
        <p:grpSp>
          <p:nvGrpSpPr>
            <p:cNvPr id="285" name="Google Shape;285;p2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286" name="Google Shape;286;p2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" name="Google Shape;288;p2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289" name="Google Shape;289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" name="Google Shape;291;p2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292" name="Google Shape;292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4" name="Google Shape;294;p2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295" name="Google Shape;295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7" name="Google Shape;297;p2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298" name="Google Shape;298;p2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0" name="Google Shape;300;p29"/>
          <p:cNvSpPr txBox="1"/>
          <p:nvPr/>
        </p:nvSpPr>
        <p:spPr>
          <a:xfrm>
            <a:off x="5063675" y="3254313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iro"/>
                <a:ea typeface="Cairo"/>
                <a:cs typeface="Cairo"/>
                <a:sym typeface="Cairo"/>
              </a:rPr>
              <a:t>Develop a predictive model to identify employees at high risk of leaving, supported by data-driven insights on the most influential factors.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301" name="Google Shape;301;p29" title="attri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975" y="1289100"/>
            <a:ext cx="3771657" cy="2774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800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0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</a:t>
            </a:r>
            <a:r>
              <a:rPr lang="en"/>
              <a:t> Data Analysis</a:t>
            </a:r>
            <a:endParaRPr/>
          </a:p>
        </p:txBody>
      </p:sp>
      <p:sp>
        <p:nvSpPr>
          <p:cNvPr id="308" name="Google Shape;308;p30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09" name="Google Shape;309;p30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10" name="Google Shape;310;p3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Patterns</a:t>
            </a:r>
            <a:endParaRPr/>
          </a:p>
        </p:txBody>
      </p:sp>
      <p:sp>
        <p:nvSpPr>
          <p:cNvPr id="317" name="Google Shape;317;p31"/>
          <p:cNvSpPr txBox="1"/>
          <p:nvPr>
            <p:ph idx="4" type="subTitle"/>
          </p:nvPr>
        </p:nvSpPr>
        <p:spPr>
          <a:xfrm>
            <a:off x="908950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318" name="Google Shape;318;p31"/>
          <p:cNvSpPr txBox="1"/>
          <p:nvPr>
            <p:ph idx="5" type="subTitle"/>
          </p:nvPr>
        </p:nvSpPr>
        <p:spPr>
          <a:xfrm>
            <a:off x="3477303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319" name="Google Shape;319;p31"/>
          <p:cNvSpPr txBox="1"/>
          <p:nvPr>
            <p:ph idx="1" type="subTitle"/>
          </p:nvPr>
        </p:nvSpPr>
        <p:spPr>
          <a:xfrm>
            <a:off x="908950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Explore which employee characteristics correlate most with attrition before building predictive models.</a:t>
            </a:r>
            <a:endParaRPr sz="1100"/>
          </a:p>
        </p:txBody>
      </p:sp>
      <p:sp>
        <p:nvSpPr>
          <p:cNvPr id="320" name="Google Shape;320;p31"/>
          <p:cNvSpPr txBox="1"/>
          <p:nvPr>
            <p:ph idx="2" type="subTitle"/>
          </p:nvPr>
        </p:nvSpPr>
        <p:spPr>
          <a:xfrm>
            <a:off x="3356548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Tested multiple variables.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Compared against Attrition using visual patterns.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Selected features that showed clear separation or business relevance.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1" name="Google Shape;321;p31"/>
          <p:cNvSpPr txBox="1"/>
          <p:nvPr>
            <p:ph idx="3" type="subTitle"/>
          </p:nvPr>
        </p:nvSpPr>
        <p:spPr>
          <a:xfrm>
            <a:off x="5958453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Some fields showed strong relationships with attrition.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These became focus variables for modeling.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2" name="Google Shape;322;p31"/>
          <p:cNvSpPr txBox="1"/>
          <p:nvPr>
            <p:ph idx="6" type="subTitle"/>
          </p:nvPr>
        </p:nvSpPr>
        <p:spPr>
          <a:xfrm>
            <a:off x="6045656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Observations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7" name="Google Shape;3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3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329" name="Google Shape;329;p3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30" name="Google Shape;330;p3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31" name="Google Shape;331;p3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Overtime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3"/>
          <p:cNvSpPr txBox="1"/>
          <p:nvPr>
            <p:ph idx="3" type="subTitle"/>
          </p:nvPr>
        </p:nvSpPr>
        <p:spPr>
          <a:xfrm>
            <a:off x="5534450" y="1405750"/>
            <a:ext cx="27474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Workload and burnout; need balanced scheduling and workload management programs.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339" name="Google Shape;339;p33" title="overti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200" y="1170125"/>
            <a:ext cx="4334874" cy="318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Satisfaction</a:t>
            </a:r>
            <a:endParaRPr/>
          </a:p>
        </p:txBody>
      </p:sp>
      <p:sp>
        <p:nvSpPr>
          <p:cNvPr id="345" name="Google Shape;345;p34"/>
          <p:cNvSpPr txBox="1"/>
          <p:nvPr>
            <p:ph idx="3" type="subTitle"/>
          </p:nvPr>
        </p:nvSpPr>
        <p:spPr>
          <a:xfrm>
            <a:off x="5169825" y="1436375"/>
            <a:ext cx="3548400" cy="19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Lower satisfaction → higher turnover. Focus on recognition and development to retain talent.</a:t>
            </a:r>
            <a:endParaRPr sz="1800"/>
          </a:p>
        </p:txBody>
      </p:sp>
      <p:pic>
        <p:nvPicPr>
          <p:cNvPr id="346" name="Google Shape;346;p34" title="jobsat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225" y="1175525"/>
            <a:ext cx="4375477" cy="32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Data Migration Project Proposal by Slidesgo">
  <a:themeElements>
    <a:clrScheme name="Simple Light">
      <a:dk1>
        <a:srgbClr val="241160"/>
      </a:dk1>
      <a:lt1>
        <a:srgbClr val="FFFFFF"/>
      </a:lt1>
      <a:dk2>
        <a:srgbClr val="E2E4FC"/>
      </a:dk2>
      <a:lt2>
        <a:srgbClr val="8861F1"/>
      </a:lt2>
      <a:accent1>
        <a:srgbClr val="545EEA"/>
      </a:accent1>
      <a:accent2>
        <a:srgbClr val="0B9CDC"/>
      </a:accent2>
      <a:accent3>
        <a:srgbClr val="01CFE6"/>
      </a:accent3>
      <a:accent4>
        <a:srgbClr val="FFFFFF"/>
      </a:accent4>
      <a:accent5>
        <a:srgbClr val="FFFFFF"/>
      </a:accent5>
      <a:accent6>
        <a:srgbClr val="FFFFFF"/>
      </a:accent6>
      <a:hlink>
        <a:srgbClr val="24116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